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3"/>
  </p:notesMasterIdLst>
  <p:sldIdLst>
    <p:sldId id="256" r:id="rId2"/>
    <p:sldId id="365" r:id="rId3"/>
    <p:sldId id="368" r:id="rId4"/>
    <p:sldId id="369" r:id="rId5"/>
    <p:sldId id="376" r:id="rId6"/>
    <p:sldId id="377" r:id="rId7"/>
    <p:sldId id="378" r:id="rId8"/>
    <p:sldId id="387" r:id="rId9"/>
    <p:sldId id="354" r:id="rId10"/>
    <p:sldId id="379" r:id="rId11"/>
    <p:sldId id="380" r:id="rId12"/>
    <p:sldId id="381" r:id="rId13"/>
    <p:sldId id="384" r:id="rId14"/>
    <p:sldId id="385" r:id="rId15"/>
    <p:sldId id="383" r:id="rId16"/>
    <p:sldId id="386" r:id="rId17"/>
    <p:sldId id="371" r:id="rId18"/>
    <p:sldId id="374" r:id="rId19"/>
    <p:sldId id="373" r:id="rId20"/>
    <p:sldId id="375" r:id="rId21"/>
    <p:sldId id="333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F9100"/>
    <a:srgbClr val="A325BE"/>
    <a:srgbClr val="010138"/>
    <a:srgbClr val="FFD579"/>
    <a:srgbClr val="2E3B4B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94"/>
    <p:restoredTop sz="83900"/>
  </p:normalViewPr>
  <p:slideViewPr>
    <p:cSldViewPr snapToGrid="0" snapToObjects="1">
      <p:cViewPr varScale="1">
        <p:scale>
          <a:sx n="65" d="100"/>
          <a:sy n="65" d="100"/>
        </p:scale>
        <p:origin x="7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AEEC-4EB2-C247-8D29-DBDCD2F840DD}" type="datetimeFigureOut">
              <a:rPr lang="en-US" smtClean="0"/>
              <a:t>8/1/18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2483-E947-6F4E-A75E-B2E67782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09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5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42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92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35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68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52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3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4B1C8C5-D3B4-0743-815D-435213ECCE57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cap="none" dirty="0"/>
              <a:t>Week 6 </a:t>
            </a:r>
            <a:r>
              <a:rPr lang="mr-IN" sz="2000" cap="none" dirty="0"/>
              <a:t>–</a:t>
            </a:r>
            <a:r>
              <a:rPr lang="en-US" sz="2000" cap="none" dirty="0"/>
              <a:t> Wednesday:</a:t>
            </a:r>
            <a:br>
              <a:rPr lang="en-US" dirty="0"/>
            </a:br>
            <a:r>
              <a:rPr lang="en-US" sz="4400" dirty="0"/>
              <a:t>Building a Web Page</a:t>
            </a:r>
            <a:br>
              <a:rPr lang="en-US" sz="4400" dirty="0"/>
            </a:br>
            <a:r>
              <a:rPr lang="en-US" sz="2400" dirty="0"/>
              <a:t>(and a tiny bit of </a:t>
            </a:r>
            <a:r>
              <a:rPr lang="en-US" sz="2400" b="1" cap="none" dirty="0">
                <a:latin typeface="Courier" pitchFamily="2" charset="0"/>
              </a:rPr>
              <a:t>git</a:t>
            </a:r>
            <a:r>
              <a:rPr lang="en-US" sz="2400" dirty="0"/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R. Jordan Crouser</a:t>
            </a:r>
          </a:p>
          <a:p>
            <a:r>
              <a:rPr lang="en-US" sz="2000" dirty="0"/>
              <a:t>Assistant Professor of Computer Science</a:t>
            </a:r>
          </a:p>
          <a:p>
            <a:r>
              <a:rPr lang="en-US" sz="2000" dirty="0"/>
              <a:t>Smith College</a:t>
            </a:r>
          </a:p>
          <a:p>
            <a:endParaRPr lang="en-US" sz="2000" dirty="0"/>
          </a:p>
          <a:p>
            <a:r>
              <a:rPr lang="en-US" sz="2000" dirty="0"/>
              <a:t>SCS Noonan Scholars </a:t>
            </a:r>
            <a:r>
              <a:rPr lang="mr-IN" sz="2000" dirty="0"/>
              <a:t>– </a:t>
            </a:r>
            <a:r>
              <a:rPr lang="en-US" sz="2000" dirty="0"/>
              <a:t>Summer 2018</a:t>
            </a:r>
          </a:p>
        </p:txBody>
      </p:sp>
    </p:spTree>
    <p:extLst>
      <p:ext uri="{BB962C8B-B14F-4D97-AF65-F5344CB8AC3E}">
        <p14:creationId xmlns:p14="http://schemas.microsoft.com/office/powerpoint/2010/main" val="1846024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83E98E4-E850-034D-92B7-C5EE8258F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33178"/>
            <a:ext cx="8229600" cy="461084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D3D78B-46E5-AA4D-9A96-D660F67F8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to notice…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B6DBB9-E10E-D94B-B66C-C8508351925D}"/>
              </a:ext>
            </a:extLst>
          </p:cNvPr>
          <p:cNvSpPr txBox="1"/>
          <p:nvPr/>
        </p:nvSpPr>
        <p:spPr>
          <a:xfrm>
            <a:off x="3640788" y="3058450"/>
            <a:ext cx="427713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470"/>
                </a:solidFill>
              </a:rPr>
              <a:t>this file is currently</a:t>
            </a:r>
          </a:p>
          <a:p>
            <a:pPr algn="ctr"/>
            <a:r>
              <a:rPr lang="en-US" sz="2800" b="1" dirty="0">
                <a:solidFill>
                  <a:srgbClr val="003470"/>
                </a:solidFill>
              </a:rPr>
              <a:t>living on your computer</a:t>
            </a:r>
          </a:p>
          <a:p>
            <a:pPr algn="ctr"/>
            <a:r>
              <a:rPr lang="en-US" dirty="0">
                <a:solidFill>
                  <a:srgbClr val="003470"/>
                </a:solidFill>
              </a:rPr>
              <a:t>(and other computers</a:t>
            </a:r>
          </a:p>
          <a:p>
            <a:pPr algn="ctr"/>
            <a:r>
              <a:rPr lang="en-US" dirty="0">
                <a:solidFill>
                  <a:srgbClr val="003470"/>
                </a:solidFill>
              </a:rPr>
              <a:t>have no way to access it)</a:t>
            </a:r>
          </a:p>
        </p:txBody>
      </p:sp>
      <p:sp>
        <p:nvSpPr>
          <p:cNvPr id="7" name="Circular Arrow 6">
            <a:extLst>
              <a:ext uri="{FF2B5EF4-FFF2-40B4-BE49-F238E27FC236}">
                <a16:creationId xmlns:a16="http://schemas.microsoft.com/office/drawing/2014/main" id="{D1AFE077-729C-3D4A-A822-8AE578CF262C}"/>
              </a:ext>
            </a:extLst>
          </p:cNvPr>
          <p:cNvSpPr/>
          <p:nvPr/>
        </p:nvSpPr>
        <p:spPr>
          <a:xfrm rot="10583201">
            <a:off x="3657699" y="2212392"/>
            <a:ext cx="1199497" cy="1205303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6572063"/>
              <a:gd name="adj5" fmla="val 7233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8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A3D3-3EC8-BB4D-8581-C7164DB3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and server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EBE2E8-8410-C448-9645-EF0C19C76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076" t="3288" r="58447" b="61451"/>
          <a:stretch/>
        </p:blipFill>
        <p:spPr>
          <a:xfrm>
            <a:off x="961300" y="1815152"/>
            <a:ext cx="2505232" cy="369854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2B25B36-60DC-D04F-8497-80B25D414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58" t="10900" r="28588" b="74267"/>
          <a:stretch/>
        </p:blipFill>
        <p:spPr>
          <a:xfrm>
            <a:off x="3568890" y="2552130"/>
            <a:ext cx="2429302" cy="155584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369312-C533-8C45-A98B-1D1534388CA2}"/>
              </a:ext>
            </a:extLst>
          </p:cNvPr>
          <p:cNvGrpSpPr/>
          <p:nvPr/>
        </p:nvGrpSpPr>
        <p:grpSpPr>
          <a:xfrm>
            <a:off x="5759356" y="1705970"/>
            <a:ext cx="2209205" cy="3534770"/>
            <a:chOff x="5759356" y="1705970"/>
            <a:chExt cx="2209205" cy="3534770"/>
          </a:xfrm>
        </p:grpSpPr>
        <p:pic>
          <p:nvPicPr>
            <p:cNvPr id="7" name="Content Placeholder 4">
              <a:extLst>
                <a:ext uri="{FF2B5EF4-FFF2-40B4-BE49-F238E27FC236}">
                  <a16:creationId xmlns:a16="http://schemas.microsoft.com/office/drawing/2014/main" id="{29B25C73-D923-5349-A36C-18A73EC28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269" t="3288" r="5005" b="67826"/>
            <a:stretch/>
          </p:blipFill>
          <p:spPr>
            <a:xfrm>
              <a:off x="6100550" y="1705970"/>
              <a:ext cx="1868011" cy="3029803"/>
            </a:xfrm>
            <a:prstGeom prst="rect">
              <a:avLst/>
            </a:prstGeom>
          </p:spPr>
        </p:pic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EB0C42D0-6F93-264B-A595-2A63C7DC6E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292" t="32173" r="7972" b="63533"/>
            <a:stretch/>
          </p:blipFill>
          <p:spPr>
            <a:xfrm>
              <a:off x="5759356" y="4790363"/>
              <a:ext cx="2115404" cy="4503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0071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D8CC2-C082-A34E-B064-BB65BBE6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to the rescue!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7246D-EF48-BE45-A6B4-4255E8DC1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 is a platform for version control and collaborative software development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also (conveniently) hosts web pages, which is what we’ll use it for today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get started:</a:t>
            </a:r>
          </a:p>
          <a:p>
            <a:pPr marL="976313" indent="-5080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 to </a:t>
            </a:r>
            <a:r>
              <a:rPr lang="en-US" b="1" dirty="0" err="1">
                <a:latin typeface="Courier" pitchFamily="2" charset="0"/>
                <a:cs typeface="Arial" panose="020B0604020202020204" pitchFamily="34" charset="0"/>
              </a:rPr>
              <a:t>github.com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create a free account</a:t>
            </a:r>
          </a:p>
          <a:p>
            <a:pPr marL="976313" indent="-5080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new repository called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***.</a:t>
            </a:r>
            <a:r>
              <a:rPr lang="en-US" b="1" dirty="0" err="1">
                <a:latin typeface="Courier" pitchFamily="2" charset="0"/>
                <a:cs typeface="Arial" panose="020B0604020202020204" pitchFamily="34" charset="0"/>
              </a:rPr>
              <a:t>github.io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where you replace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***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 your username</a:t>
            </a:r>
          </a:p>
          <a:p>
            <a:pPr marL="976313" indent="-5080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new file called </a:t>
            </a:r>
            <a:r>
              <a:rPr lang="en-US" b="1" dirty="0" err="1">
                <a:latin typeface="Courier" pitchFamily="2" charset="0"/>
                <a:cs typeface="Arial" panose="020B0604020202020204" pitchFamily="34" charset="0"/>
              </a:rPr>
              <a:t>index.html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paste in the contents of your old </a:t>
            </a:r>
            <a:r>
              <a:rPr lang="en-US" b="1" dirty="0" err="1">
                <a:latin typeface="Courier" pitchFamily="2" charset="0"/>
                <a:cs typeface="Arial" panose="020B0604020202020204" pitchFamily="34" charset="0"/>
              </a:rPr>
              <a:t>index.html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19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D3156-4C80-0343-978A-C8EEC33CF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527774" cy="990600"/>
          </a:xfrm>
        </p:spPr>
        <p:txBody>
          <a:bodyPr>
            <a:noAutofit/>
          </a:bodyPr>
          <a:lstStyle/>
          <a:p>
            <a:r>
              <a:rPr lang="en-US" dirty="0"/>
              <a:t>This isn’t really how </a:t>
            </a:r>
            <a:r>
              <a:rPr lang="en-US" b="1" dirty="0">
                <a:latin typeface="Courier" pitchFamily="2" charset="0"/>
              </a:rPr>
              <a:t>git</a:t>
            </a:r>
            <a:r>
              <a:rPr lang="en-US" dirty="0"/>
              <a:t> is meant to work…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CE6F2-D681-734C-8AF8-E8D9C3F88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kind of a pain to need to copy/paste files into the git interface every time your want to upload something</a:t>
            </a:r>
          </a:p>
          <a:p>
            <a:r>
              <a:rPr lang="en-US" dirty="0"/>
              <a:t>Instead, you can </a:t>
            </a:r>
            <a:r>
              <a:rPr lang="en-US" b="1" dirty="0"/>
              <a:t>clone the repository</a:t>
            </a:r>
            <a:r>
              <a:rPr lang="en-US" dirty="0"/>
              <a:t> to your computer so you can easily edit files there</a:t>
            </a:r>
          </a:p>
          <a:p>
            <a:r>
              <a:rPr lang="en-US" dirty="0"/>
              <a:t>Then when you’re ready, you can </a:t>
            </a:r>
            <a:r>
              <a:rPr lang="en-US" b="1" dirty="0"/>
              <a:t>commit the changes</a:t>
            </a:r>
            <a:r>
              <a:rPr lang="en-US" dirty="0"/>
              <a:t> back to the repository so others can see them</a:t>
            </a:r>
          </a:p>
          <a:p>
            <a:pPr marL="0" indent="0" algn="ctr">
              <a:buNone/>
            </a:pPr>
            <a:endParaRPr lang="en-US" sz="1800" b="1" dirty="0"/>
          </a:p>
          <a:p>
            <a:pPr marL="0" indent="0" algn="ctr">
              <a:buNone/>
            </a:pPr>
            <a:endParaRPr lang="en-US" sz="1800" b="1" dirty="0"/>
          </a:p>
          <a:p>
            <a:pPr marL="0" indent="0" algn="ctr">
              <a:buNone/>
            </a:pPr>
            <a:r>
              <a:rPr lang="en-US" b="1" dirty="0"/>
              <a:t>Note:</a:t>
            </a:r>
            <a:r>
              <a:rPr lang="en-US" dirty="0"/>
              <a:t> today I’m going to show you </a:t>
            </a:r>
            <a:r>
              <a:rPr lang="en-US" b="1" i="1" dirty="0"/>
              <a:t>the bare minimum</a:t>
            </a:r>
            <a:r>
              <a:rPr lang="en-US" b="1" dirty="0"/>
              <a:t> </a:t>
            </a:r>
            <a:r>
              <a:rPr lang="en-US" dirty="0"/>
              <a:t>about working with git… there is plenty more to learn about merging files, etc.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63961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1BA7-078A-4E44-B7B3-88C19963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 web page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077A08-4E02-9B4F-B897-C5EEC084109E}"/>
              </a:ext>
            </a:extLst>
          </p:cNvPr>
          <p:cNvGrpSpPr/>
          <p:nvPr/>
        </p:nvGrpSpPr>
        <p:grpSpPr>
          <a:xfrm>
            <a:off x="2056463" y="1874621"/>
            <a:ext cx="4951562" cy="3802745"/>
            <a:chOff x="2096219" y="2052401"/>
            <a:chExt cx="4951562" cy="38027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E76979-DF25-784E-AED0-1D0131D52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849"/>
            <a:stretch/>
          </p:blipFill>
          <p:spPr>
            <a:xfrm>
              <a:off x="2096219" y="2052401"/>
              <a:ext cx="4951562" cy="209759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557A84-B99C-D644-9385-13ED648F9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679"/>
            <a:stretch/>
          </p:blipFill>
          <p:spPr>
            <a:xfrm>
              <a:off x="2682815" y="3757553"/>
              <a:ext cx="3778370" cy="2097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9142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1CEDE-0EFB-0445-99E0-C69E6930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Style Sheets (CSS)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C06AD5-0F3C-564A-91B3-1E1D889CFA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6764" t="18908" r="65815" b="15875"/>
          <a:stretch/>
        </p:blipFill>
        <p:spPr>
          <a:xfrm>
            <a:off x="1391480" y="2057402"/>
            <a:ext cx="1799024" cy="3667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2AF73C-528C-EC49-8AA7-FFB1E3C8B9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37884" t="18908" r="28167" b="15875"/>
          <a:stretch/>
        </p:blipFill>
        <p:spPr>
          <a:xfrm>
            <a:off x="3617843" y="2057402"/>
            <a:ext cx="2227364" cy="3667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F92C05-9D16-284E-A11C-D89E0CC5E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71833" t="18908" r="3140" b="15875"/>
          <a:stretch/>
        </p:blipFill>
        <p:spPr>
          <a:xfrm>
            <a:off x="6062872" y="2057402"/>
            <a:ext cx="1641965" cy="36675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F33F69-0997-B34B-8AAC-71BFF155F581}"/>
              </a:ext>
            </a:extLst>
          </p:cNvPr>
          <p:cNvSpPr txBox="1"/>
          <p:nvPr/>
        </p:nvSpPr>
        <p:spPr>
          <a:xfrm>
            <a:off x="5645422" y="6520070"/>
            <a:ext cx="35910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Image courtesy R.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Kuliga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, University NSW </a:t>
            </a:r>
          </a:p>
        </p:txBody>
      </p:sp>
    </p:spTree>
    <p:extLst>
      <p:ext uri="{BB962C8B-B14F-4D97-AF65-F5344CB8AC3E}">
        <p14:creationId xmlns:p14="http://schemas.microsoft.com/office/powerpoint/2010/main" val="942057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A30E-9AF8-AB4F-B738-D4DCBC95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Style Sheets (CSS)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09802-0F2A-5D48-B8AB-9EA2965D7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for changing the visual appearance of </a:t>
            </a:r>
            <a:r>
              <a:rPr lang="en-US" b="1" dirty="0">
                <a:latin typeface="Courier" pitchFamily="2" charset="0"/>
              </a:rPr>
              <a:t>html</a:t>
            </a:r>
            <a:r>
              <a:rPr lang="en-US" dirty="0"/>
              <a:t> elements</a:t>
            </a:r>
          </a:p>
          <a:p>
            <a:r>
              <a:rPr lang="en-US" dirty="0"/>
              <a:t>Can be defined on </a:t>
            </a:r>
            <a:r>
              <a:rPr lang="en-US" b="1" dirty="0"/>
              <a:t>individual objects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Can also be defined on all objects of a </a:t>
            </a:r>
            <a:r>
              <a:rPr lang="en-US" b="1" dirty="0"/>
              <a:t>particular type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794CE-AA47-9340-9803-F1DE2FEFEF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rcRect t="15845" b="-1"/>
          <a:stretch/>
        </p:blipFill>
        <p:spPr>
          <a:xfrm>
            <a:off x="961665" y="3088731"/>
            <a:ext cx="7220671" cy="370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40666F-4B72-AD42-849B-D707A54693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1665" y="4038599"/>
            <a:ext cx="3019570" cy="10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7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0A7B-D970-AB4F-A97A-8C791A2C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in-browser JS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96AED-7045-7947-B151-954D68F1B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 how a page looks:</a:t>
            </a:r>
          </a:p>
          <a:p>
            <a:pPr lvl="1"/>
            <a:r>
              <a:rPr lang="en-US" dirty="0"/>
              <a:t>add new HTML </a:t>
            </a:r>
          </a:p>
          <a:p>
            <a:pPr lvl="1"/>
            <a:r>
              <a:rPr lang="en-US" dirty="0"/>
              <a:t>change existing content</a:t>
            </a:r>
          </a:p>
          <a:p>
            <a:pPr lvl="1"/>
            <a:r>
              <a:rPr lang="en-US" dirty="0"/>
              <a:t>modify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FBD4B1-0C3C-4D4D-BB35-4809A6BC96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8" t="39801" r="56603" b="35124"/>
          <a:stretch/>
        </p:blipFill>
        <p:spPr>
          <a:xfrm>
            <a:off x="260959" y="3486006"/>
            <a:ext cx="2880461" cy="2468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1BCC6B-DEB9-6641-A336-8F1D86D64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55" t="68690" r="34028" b="6235"/>
          <a:stretch/>
        </p:blipFill>
        <p:spPr>
          <a:xfrm>
            <a:off x="5907579" y="3425588"/>
            <a:ext cx="2779221" cy="2468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D0EE0E-B210-3E4D-AEF3-30CF157C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01" t="39801" r="21051" b="35124"/>
          <a:stretch/>
        </p:blipFill>
        <p:spPr>
          <a:xfrm>
            <a:off x="3141420" y="3486006"/>
            <a:ext cx="2766160" cy="24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2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0A7B-D970-AB4F-A97A-8C791A2C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dirty="0"/>
              <a:t>else</a:t>
            </a:r>
            <a:r>
              <a:rPr lang="en-US" dirty="0"/>
              <a:t> can in-browser JS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96AED-7045-7947-B151-954D68F1B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React to user actions (clicks, movements, key presses)</a:t>
            </a:r>
          </a:p>
          <a:p>
            <a:r>
              <a:rPr lang="en-US" dirty="0"/>
              <a:t>Send requests to remote servers</a:t>
            </a:r>
          </a:p>
          <a:p>
            <a:pPr lvl="1"/>
            <a:r>
              <a:rPr lang="en-US" dirty="0"/>
              <a:t>request data</a:t>
            </a:r>
          </a:p>
          <a:p>
            <a:pPr lvl="1"/>
            <a:r>
              <a:rPr lang="en-US" dirty="0"/>
              <a:t>download and upload files</a:t>
            </a:r>
          </a:p>
          <a:p>
            <a:r>
              <a:rPr lang="en-US" dirty="0"/>
              <a:t>Remember data on the client-side ("local storage")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88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BE97-4ADB-6541-B53A-757677D1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dirty="0"/>
              <a:t>can’t</a:t>
            </a:r>
            <a:r>
              <a:rPr lang="en-US" dirty="0"/>
              <a:t> in-browser JS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92767-4D38-0848-88CE-85C2F1204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direct access to hardware</a:t>
            </a:r>
          </a:p>
          <a:p>
            <a:pPr lvl="1"/>
            <a:r>
              <a:rPr lang="en-US" dirty="0"/>
              <a:t>No read/write to disk</a:t>
            </a:r>
          </a:p>
          <a:p>
            <a:pPr lvl="1"/>
            <a:r>
              <a:rPr lang="en-US" dirty="0"/>
              <a:t>No enabling peripherals without explicit consent</a:t>
            </a:r>
          </a:p>
          <a:p>
            <a:pPr lvl="1"/>
            <a:r>
              <a:rPr lang="en-US" dirty="0"/>
              <a:t>No talking to the OS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E93B1C-F8DE-C44B-8B20-9D92F6E33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130360"/>
            <a:ext cx="2982036" cy="1669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D89734-627D-1E4B-A7E8-D6163F0E1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082" y="3732403"/>
            <a:ext cx="2185159" cy="2185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E6CF84-825C-7343-ABF4-2CF590C3B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199" y="4026090"/>
            <a:ext cx="2600648" cy="173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1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ACCE7-5427-8A4D-BB2D-2000C348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digression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D62F5-85D4-A94B-9724-B4E0A13A6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What </a:t>
            </a:r>
            <a:r>
              <a:rPr lang="en-US" b="1" dirty="0"/>
              <a:t>actually happens</a:t>
            </a:r>
            <a:r>
              <a:rPr lang="en-US" dirty="0"/>
              <a:t> when you type a URL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into your web browser and hit ‘ENTER’?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A6360-0E58-1847-B674-EAAA8B9F1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EBB4EC1-ED50-F945-ACE4-1919F11ED25D}"/>
              </a:ext>
            </a:extLst>
          </p:cNvPr>
          <p:cNvGrpSpPr/>
          <p:nvPr/>
        </p:nvGrpSpPr>
        <p:grpSpPr>
          <a:xfrm>
            <a:off x="27294" y="2466478"/>
            <a:ext cx="9144000" cy="2884310"/>
            <a:chOff x="122830" y="842396"/>
            <a:chExt cx="9144000" cy="28843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81D1BE-52F8-2143-B57F-87B589F01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 b="80579"/>
            <a:stretch/>
          </p:blipFill>
          <p:spPr>
            <a:xfrm>
              <a:off x="122830" y="842396"/>
              <a:ext cx="9144000" cy="116520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4F878F-B1B9-B94E-8B3E-A4C1CFB16D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 t="72149" b="-802"/>
            <a:stretch/>
          </p:blipFill>
          <p:spPr>
            <a:xfrm>
              <a:off x="122830" y="2007597"/>
              <a:ext cx="9144000" cy="1719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4048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DD85B-E4AE-F747-A3FA-AED60AD3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dirty="0"/>
              <a:t>else</a:t>
            </a:r>
            <a:r>
              <a:rPr lang="en-US" dirty="0"/>
              <a:t> can’t in-browser JS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D7411-D355-4843-A7BC-57A4A9D07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is restricted even within the browser</a:t>
            </a:r>
          </a:p>
          <a:p>
            <a:pPr lvl="1"/>
            <a:r>
              <a:rPr lang="en-US" dirty="0"/>
              <a:t>Tabs and windows are independent</a:t>
            </a:r>
          </a:p>
          <a:p>
            <a:pPr lvl="1"/>
            <a:r>
              <a:rPr lang="en-US" dirty="0"/>
              <a:t>When they’re allowed to communicate, they have to be from the same origin (i.e. same website)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6CA66-6639-8749-A36F-833948714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611" b="71333"/>
          <a:stretch/>
        </p:blipFill>
        <p:spPr>
          <a:xfrm>
            <a:off x="914400" y="3353928"/>
            <a:ext cx="2621634" cy="2635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D6EC1C-6A9E-D14B-8130-3A5546050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74" b="70222"/>
          <a:stretch/>
        </p:blipFill>
        <p:spPr>
          <a:xfrm>
            <a:off x="3964888" y="3305122"/>
            <a:ext cx="4569512" cy="273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2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Monday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pygame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ourier" pitchFamily="2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Tuesday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Human-Computer Interaction (HCI)</a:t>
            </a:r>
          </a:p>
          <a:p>
            <a:pPr>
              <a:buFont typeface="Wingdings" pitchFamily="2" charset="2"/>
              <a:buChar char="ü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Wednesday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Making a Web Page</a:t>
            </a:r>
          </a:p>
          <a:p>
            <a:pPr marL="0" indent="0">
              <a:buNone/>
            </a:pPr>
            <a:r>
              <a:rPr lang="en-US" b="1" dirty="0"/>
              <a:t>Thursday</a:t>
            </a:r>
            <a:r>
              <a:rPr lang="en-US" dirty="0"/>
              <a:t>: Ethical Questions in CS (with </a:t>
            </a:r>
            <a:r>
              <a:rPr lang="en-US" dirty="0" err="1"/>
              <a:t>Yoo</a:t>
            </a:r>
            <a:r>
              <a:rPr lang="en-US" dirty="0"/>
              <a:t> </a:t>
            </a:r>
            <a:r>
              <a:rPr lang="en-US" dirty="0" err="1"/>
              <a:t>Jeen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b="1" dirty="0"/>
              <a:t>Friday</a:t>
            </a:r>
            <a:r>
              <a:rPr lang="en-US" dirty="0"/>
              <a:t>: Wrapping Up and Final Project Demonstrations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4BEAB-8A00-4B4A-BAEB-C61572E9E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88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A3D3-3EC8-BB4D-8581-C7164DB3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and server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EBE2E8-8410-C448-9645-EF0C19C76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076" t="3288" r="58447" b="61451"/>
          <a:stretch/>
        </p:blipFill>
        <p:spPr>
          <a:xfrm>
            <a:off x="961300" y="1815152"/>
            <a:ext cx="2505232" cy="3698544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2B25B36-60DC-D04F-8497-80B25D414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58" t="10900" r="28588" b="74267"/>
          <a:stretch/>
        </p:blipFill>
        <p:spPr>
          <a:xfrm>
            <a:off x="3568890" y="2552130"/>
            <a:ext cx="2429302" cy="155584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369312-C533-8C45-A98B-1D1534388CA2}"/>
              </a:ext>
            </a:extLst>
          </p:cNvPr>
          <p:cNvGrpSpPr/>
          <p:nvPr/>
        </p:nvGrpSpPr>
        <p:grpSpPr>
          <a:xfrm>
            <a:off x="5759356" y="1705970"/>
            <a:ext cx="2209205" cy="3534770"/>
            <a:chOff x="5759356" y="1705970"/>
            <a:chExt cx="2209205" cy="3534770"/>
          </a:xfrm>
        </p:grpSpPr>
        <p:pic>
          <p:nvPicPr>
            <p:cNvPr id="7" name="Content Placeholder 4">
              <a:extLst>
                <a:ext uri="{FF2B5EF4-FFF2-40B4-BE49-F238E27FC236}">
                  <a16:creationId xmlns:a16="http://schemas.microsoft.com/office/drawing/2014/main" id="{29B25C73-D923-5349-A36C-18A73EC28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269" t="3288" r="5005" b="67826"/>
            <a:stretch/>
          </p:blipFill>
          <p:spPr>
            <a:xfrm>
              <a:off x="6100550" y="1705970"/>
              <a:ext cx="1868011" cy="3029803"/>
            </a:xfrm>
            <a:prstGeom prst="rect">
              <a:avLst/>
            </a:prstGeom>
          </p:spPr>
        </p:pic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EB0C42D0-6F93-264B-A595-2A63C7DC6E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292" t="32173" r="7972" b="63533"/>
            <a:stretch/>
          </p:blipFill>
          <p:spPr>
            <a:xfrm>
              <a:off x="5759356" y="4790363"/>
              <a:ext cx="2115404" cy="4503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10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A3D3-3EC8-BB4D-8581-C7164DB3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and server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4280ECD9-5498-0D42-82C4-DFF170C9F7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76" t="3288" r="58447" b="61451"/>
          <a:stretch/>
        </p:blipFill>
        <p:spPr>
          <a:xfrm>
            <a:off x="1226287" y="846720"/>
            <a:ext cx="1257106" cy="1855900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63B97C14-099B-454E-8E81-6D7A1C3DC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76" t="3288" r="58447" b="61451"/>
          <a:stretch/>
        </p:blipFill>
        <p:spPr>
          <a:xfrm>
            <a:off x="946646" y="2831244"/>
            <a:ext cx="1257106" cy="1855900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7DFB254E-3C01-FE42-8C00-F3D6E81FBC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76" t="3288" r="58447" b="61451"/>
          <a:stretch/>
        </p:blipFill>
        <p:spPr>
          <a:xfrm>
            <a:off x="963942" y="4944392"/>
            <a:ext cx="1257106" cy="1855900"/>
          </a:xfrm>
          <a:prstGeom prst="rect">
            <a:avLst/>
          </a:prstGeom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C7ED7958-F945-AE41-B372-CC3167180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76" t="3288" r="58447" b="61451"/>
          <a:stretch/>
        </p:blipFill>
        <p:spPr>
          <a:xfrm>
            <a:off x="6954527" y="782408"/>
            <a:ext cx="1257106" cy="1855900"/>
          </a:xfrm>
          <a:prstGeom prst="rect">
            <a:avLst/>
          </a:prstGeom>
        </p:spPr>
      </p:pic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B0F406CC-19D9-C444-8498-B055C601CE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76" t="3288" r="58447" b="61451"/>
          <a:stretch/>
        </p:blipFill>
        <p:spPr>
          <a:xfrm>
            <a:off x="7234168" y="2766932"/>
            <a:ext cx="1257106" cy="1855900"/>
          </a:xfrm>
          <a:prstGeom prst="rect">
            <a:avLst/>
          </a:prstGeom>
        </p:spPr>
      </p:pic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F86DC43C-0100-9E4E-9A78-0A6D9DF2C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76" t="3288" r="58447" b="61451"/>
          <a:stretch/>
        </p:blipFill>
        <p:spPr>
          <a:xfrm>
            <a:off x="7216872" y="4880080"/>
            <a:ext cx="1257106" cy="18559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37B4276-FBC1-CB4C-9563-185A273A19B4}"/>
              </a:ext>
            </a:extLst>
          </p:cNvPr>
          <p:cNvGrpSpPr/>
          <p:nvPr/>
        </p:nvGrpSpPr>
        <p:grpSpPr>
          <a:xfrm>
            <a:off x="2336355" y="1688227"/>
            <a:ext cx="4765210" cy="3993822"/>
            <a:chOff x="2336355" y="1688227"/>
            <a:chExt cx="4765210" cy="399382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369312-C533-8C45-A98B-1D1534388CA2}"/>
                </a:ext>
              </a:extLst>
            </p:cNvPr>
            <p:cNvGrpSpPr/>
            <p:nvPr/>
          </p:nvGrpSpPr>
          <p:grpSpPr>
            <a:xfrm>
              <a:off x="3624228" y="1815153"/>
              <a:ext cx="2241326" cy="3586164"/>
              <a:chOff x="5759356" y="1705970"/>
              <a:chExt cx="2209205" cy="3534770"/>
            </a:xfrm>
          </p:grpSpPr>
          <p:pic>
            <p:nvPicPr>
              <p:cNvPr id="7" name="Content Placeholder 4">
                <a:extLst>
                  <a:ext uri="{FF2B5EF4-FFF2-40B4-BE49-F238E27FC236}">
                    <a16:creationId xmlns:a16="http://schemas.microsoft.com/office/drawing/2014/main" id="{29B25C73-D923-5349-A36C-18A73EC288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2269" t="3288" r="5005" b="67826"/>
              <a:stretch/>
            </p:blipFill>
            <p:spPr>
              <a:xfrm>
                <a:off x="6100550" y="1705970"/>
                <a:ext cx="1868011" cy="3029803"/>
              </a:xfrm>
              <a:prstGeom prst="rect">
                <a:avLst/>
              </a:prstGeom>
            </p:spPr>
          </p:pic>
          <p:pic>
            <p:nvPicPr>
              <p:cNvPr id="8" name="Content Placeholder 4">
                <a:extLst>
                  <a:ext uri="{FF2B5EF4-FFF2-40B4-BE49-F238E27FC236}">
                    <a16:creationId xmlns:a16="http://schemas.microsoft.com/office/drawing/2014/main" id="{EB0C42D0-6F93-264B-A595-2A63C7DC6E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6292" t="32173" r="7972" b="63533"/>
              <a:stretch/>
            </p:blipFill>
            <p:spPr>
              <a:xfrm>
                <a:off x="5759356" y="4790363"/>
                <a:ext cx="2115404" cy="450377"/>
              </a:xfrm>
              <a:prstGeom prst="rect">
                <a:avLst/>
              </a:prstGeom>
            </p:spPr>
          </p:pic>
        </p:grpSp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52B25B36-60DC-D04F-8497-80B25D414D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858" t="10900" r="28588" b="74267"/>
            <a:stretch/>
          </p:blipFill>
          <p:spPr>
            <a:xfrm rot="1800000">
              <a:off x="2596913" y="1752539"/>
              <a:ext cx="1219005" cy="780711"/>
            </a:xfrm>
            <a:prstGeom prst="rect">
              <a:avLst/>
            </a:prstGeom>
          </p:spPr>
        </p:pic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932B79DF-92B7-2A40-9123-BAB2A1E85D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858" t="10900" r="28588" b="74267"/>
            <a:stretch/>
          </p:blipFill>
          <p:spPr>
            <a:xfrm>
              <a:off x="2364279" y="3200711"/>
              <a:ext cx="1219005" cy="780711"/>
            </a:xfrm>
            <a:prstGeom prst="rect">
              <a:avLst/>
            </a:prstGeom>
          </p:spPr>
        </p:pic>
        <p:pic>
          <p:nvPicPr>
            <p:cNvPr id="15" name="Content Placeholder 4">
              <a:extLst>
                <a:ext uri="{FF2B5EF4-FFF2-40B4-BE49-F238E27FC236}">
                  <a16:creationId xmlns:a16="http://schemas.microsoft.com/office/drawing/2014/main" id="{577002C5-B77A-024D-816B-4EA1BA072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858" t="10900" r="28588" b="74267"/>
            <a:stretch/>
          </p:blipFill>
          <p:spPr>
            <a:xfrm rot="20700000">
              <a:off x="2336355" y="4901338"/>
              <a:ext cx="1219005" cy="780711"/>
            </a:xfrm>
            <a:prstGeom prst="rect">
              <a:avLst/>
            </a:prstGeom>
          </p:spPr>
        </p:pic>
        <p:pic>
          <p:nvPicPr>
            <p:cNvPr id="19" name="Content Placeholder 4">
              <a:extLst>
                <a:ext uri="{FF2B5EF4-FFF2-40B4-BE49-F238E27FC236}">
                  <a16:creationId xmlns:a16="http://schemas.microsoft.com/office/drawing/2014/main" id="{BAC83F94-486B-8643-8574-56DF601A07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858" t="10900" r="28588" b="74267"/>
            <a:stretch/>
          </p:blipFill>
          <p:spPr>
            <a:xfrm rot="19800000" flipH="1">
              <a:off x="5622002" y="1688227"/>
              <a:ext cx="1219005" cy="780711"/>
            </a:xfrm>
            <a:prstGeom prst="rect">
              <a:avLst/>
            </a:prstGeom>
          </p:spPr>
        </p:pic>
        <p:pic>
          <p:nvPicPr>
            <p:cNvPr id="21" name="Content Placeholder 4">
              <a:extLst>
                <a:ext uri="{FF2B5EF4-FFF2-40B4-BE49-F238E27FC236}">
                  <a16:creationId xmlns:a16="http://schemas.microsoft.com/office/drawing/2014/main" id="{41B9A942-5016-2B40-891A-CE4B74206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858" t="10900" r="28588" b="74267"/>
            <a:stretch/>
          </p:blipFill>
          <p:spPr>
            <a:xfrm flipH="1">
              <a:off x="5854636" y="3136399"/>
              <a:ext cx="1219005" cy="780711"/>
            </a:xfrm>
            <a:prstGeom prst="rect">
              <a:avLst/>
            </a:prstGeom>
          </p:spPr>
        </p:pic>
        <p:pic>
          <p:nvPicPr>
            <p:cNvPr id="23" name="Content Placeholder 4">
              <a:extLst>
                <a:ext uri="{FF2B5EF4-FFF2-40B4-BE49-F238E27FC236}">
                  <a16:creationId xmlns:a16="http://schemas.microsoft.com/office/drawing/2014/main" id="{E733B369-FBE0-2D47-ACF5-74C08829B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858" t="10900" r="28588" b="74267"/>
            <a:stretch/>
          </p:blipFill>
          <p:spPr>
            <a:xfrm rot="900000" flipH="1">
              <a:off x="5882560" y="4837026"/>
              <a:ext cx="1219005" cy="7807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875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1CEDE-0EFB-0445-99E0-C69E6930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 programming trifecta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C06AD5-0F3C-564A-91B3-1E1D889CF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4" t="18908" r="65815" b="15875"/>
          <a:stretch/>
        </p:blipFill>
        <p:spPr>
          <a:xfrm>
            <a:off x="1391480" y="2057402"/>
            <a:ext cx="1799024" cy="3667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2AF73C-528C-EC49-8AA7-FFB1E3C8B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84" t="18908" r="28167" b="15875"/>
          <a:stretch/>
        </p:blipFill>
        <p:spPr>
          <a:xfrm>
            <a:off x="3617843" y="2057402"/>
            <a:ext cx="2227364" cy="3667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F92C05-9D16-284E-A11C-D89E0CC5E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33" t="18908" r="3140" b="15875"/>
          <a:stretch/>
        </p:blipFill>
        <p:spPr>
          <a:xfrm>
            <a:off x="6062872" y="2057402"/>
            <a:ext cx="1641965" cy="36675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F33F69-0997-B34B-8AAC-71BFF155F581}"/>
              </a:ext>
            </a:extLst>
          </p:cNvPr>
          <p:cNvSpPr txBox="1"/>
          <p:nvPr/>
        </p:nvSpPr>
        <p:spPr>
          <a:xfrm>
            <a:off x="5645422" y="6520070"/>
            <a:ext cx="35910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Image courtesy R.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Kuliga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, University NSW </a:t>
            </a:r>
          </a:p>
        </p:txBody>
      </p:sp>
    </p:spTree>
    <p:extLst>
      <p:ext uri="{BB962C8B-B14F-4D97-AF65-F5344CB8AC3E}">
        <p14:creationId xmlns:p14="http://schemas.microsoft.com/office/powerpoint/2010/main" val="92381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1CEDE-0EFB-0445-99E0-C69E6930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HyperText</a:t>
            </a:r>
            <a:r>
              <a:rPr lang="en-US" dirty="0"/>
              <a:t> Markup Language (HTML)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C06AD5-0F3C-564A-91B3-1E1D889CF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4" t="18908" r="65815" b="15875"/>
          <a:stretch/>
        </p:blipFill>
        <p:spPr>
          <a:xfrm>
            <a:off x="1391480" y="2057402"/>
            <a:ext cx="1799024" cy="3667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2AF73C-528C-EC49-8AA7-FFB1E3C8B9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37884" t="18908" r="28167" b="15875"/>
          <a:stretch/>
        </p:blipFill>
        <p:spPr>
          <a:xfrm>
            <a:off x="3617843" y="2057402"/>
            <a:ext cx="2227364" cy="3667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F92C05-9D16-284E-A11C-D89E0CC5E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71833" t="18908" r="3140" b="15875"/>
          <a:stretch/>
        </p:blipFill>
        <p:spPr>
          <a:xfrm>
            <a:off x="6062872" y="2057402"/>
            <a:ext cx="1641965" cy="36675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F33F69-0997-B34B-8AAC-71BFF155F581}"/>
              </a:ext>
            </a:extLst>
          </p:cNvPr>
          <p:cNvSpPr txBox="1"/>
          <p:nvPr/>
        </p:nvSpPr>
        <p:spPr>
          <a:xfrm>
            <a:off x="5645422" y="6520070"/>
            <a:ext cx="35910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Image courtesy R.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Kuliga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, University NSW </a:t>
            </a:r>
          </a:p>
        </p:txBody>
      </p:sp>
    </p:spTree>
    <p:extLst>
      <p:ext uri="{BB962C8B-B14F-4D97-AF65-F5344CB8AC3E}">
        <p14:creationId xmlns:p14="http://schemas.microsoft.com/office/powerpoint/2010/main" val="3602513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11D2-F3A7-3C44-9A06-04E6DF1F9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HyperText</a:t>
            </a:r>
            <a:r>
              <a:rPr lang="en-US" dirty="0"/>
              <a:t> Markup Language (HTML)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9DEB6-864F-954A-8F19-7A3AD7F0B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is a </a:t>
            </a:r>
            <a:r>
              <a:rPr lang="en-US" b="1" dirty="0"/>
              <a:t>text formatting language</a:t>
            </a:r>
            <a:r>
              <a:rPr lang="en-US" dirty="0"/>
              <a:t> (as opposed to a </a:t>
            </a:r>
            <a:r>
              <a:rPr lang="en-US" i="1" dirty="0"/>
              <a:t>programming</a:t>
            </a:r>
            <a:r>
              <a:rPr lang="en-US" dirty="0"/>
              <a:t> language)</a:t>
            </a:r>
          </a:p>
          <a:p>
            <a:r>
              <a:rPr lang="en-US" dirty="0"/>
              <a:t>Composed of plain text along with </a:t>
            </a:r>
            <a:r>
              <a:rPr lang="en-US" b="1" dirty="0"/>
              <a:t>“tags”</a:t>
            </a:r>
            <a:r>
              <a:rPr lang="en-US" dirty="0"/>
              <a:t> (instructions contained in &lt;angle brackets&gt;) that specify formatting</a:t>
            </a:r>
          </a:p>
          <a:p>
            <a:r>
              <a:rPr lang="en-US" dirty="0"/>
              <a:t>No special development environment – can write </a:t>
            </a:r>
            <a:r>
              <a:rPr lang="en-US" b="1" dirty="0">
                <a:latin typeface="Courier" pitchFamily="2" charset="0"/>
              </a:rPr>
              <a:t>.html</a:t>
            </a:r>
            <a:r>
              <a:rPr lang="en-US" dirty="0"/>
              <a:t> files in any text editor (though tools exist to make web programming easier)</a:t>
            </a:r>
          </a:p>
          <a:p>
            <a:r>
              <a:rPr lang="en-US" dirty="0"/>
              <a:t>The resulting “formatted text” is most commonly displayed within a web browser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74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000B-D4CB-8546-9C5A-0D4CFFA3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96010-B82C-4648-9001-3B4D2E0F3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html tags come in pairs: </a:t>
            </a:r>
            <a:r>
              <a:rPr lang="en-US" b="1" dirty="0">
                <a:latin typeface="Courier" pitchFamily="2" charset="0"/>
              </a:rPr>
              <a:t>&lt;open&gt;</a:t>
            </a:r>
            <a:r>
              <a:rPr lang="en-US" dirty="0"/>
              <a:t> and </a:t>
            </a:r>
            <a:r>
              <a:rPr lang="en-US" b="1" dirty="0">
                <a:latin typeface="Courier" pitchFamily="2" charset="0"/>
              </a:rPr>
              <a:t>&lt;/close&gt;</a:t>
            </a:r>
          </a:p>
          <a:p>
            <a:r>
              <a:rPr lang="en-US" dirty="0"/>
              <a:t>Some useful ones:</a:t>
            </a:r>
          </a:p>
          <a:p>
            <a:pPr lvl="1"/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&lt;p&gt;…&lt;/p&gt;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a paragraph</a:t>
            </a:r>
          </a:p>
          <a:p>
            <a:pPr lvl="1"/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&lt;h1&gt;…&lt;/h1&gt;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(or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h2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h3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…): a header</a:t>
            </a:r>
          </a:p>
          <a:p>
            <a:pPr lvl="1"/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&lt;strong&gt;…&lt;/strong&gt;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make inner text bold </a:t>
            </a:r>
          </a:p>
          <a:p>
            <a:pPr lvl="1"/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&lt;a </a:t>
            </a:r>
            <a:r>
              <a:rPr lang="en-US" b="1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href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= “…”&gt;…&lt;/a&gt;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make inner text into a clickable link</a:t>
            </a:r>
          </a:p>
          <a:p>
            <a:pPr lvl="1"/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&lt;</a:t>
            </a:r>
            <a:r>
              <a:rPr lang="en-US" b="1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ul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&gt;…&lt;/</a:t>
            </a:r>
            <a:r>
              <a:rPr lang="en-US" b="1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ul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&gt;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make an unordered (bulleted) list</a:t>
            </a:r>
          </a:p>
          <a:p>
            <a:pPr lvl="1"/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&lt;</a:t>
            </a:r>
            <a:r>
              <a:rPr lang="en-US" b="1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ol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&gt;…&lt;/</a:t>
            </a:r>
            <a:r>
              <a:rPr lang="en-US" b="1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ol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&gt;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make an ordered (numbered) list</a:t>
            </a:r>
          </a:p>
          <a:p>
            <a:pPr lvl="1"/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&lt;li&gt;…&lt;/li&gt;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make an item inside a list</a:t>
            </a:r>
          </a:p>
          <a:p>
            <a:pPr lvl="1"/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&lt;div&gt;…&lt;/div&gt;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make a division (group)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of elements</a:t>
            </a:r>
          </a:p>
          <a:p>
            <a:pPr lvl="1"/>
            <a:r>
              <a:rPr lang="en-US" b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&lt;</a:t>
            </a:r>
            <a:r>
              <a:rPr lang="en-US" b="1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img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</a:t>
            </a:r>
            <a:r>
              <a:rPr lang="en-US" b="1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src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= “…” /&gt;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load an image (self-closing tag)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4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1BA7-078A-4E44-B7B3-88C19963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 web page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077A08-4E02-9B4F-B897-C5EEC084109E}"/>
              </a:ext>
            </a:extLst>
          </p:cNvPr>
          <p:cNvGrpSpPr/>
          <p:nvPr/>
        </p:nvGrpSpPr>
        <p:grpSpPr>
          <a:xfrm>
            <a:off x="2056463" y="1874621"/>
            <a:ext cx="4951562" cy="3802745"/>
            <a:chOff x="2096219" y="2052401"/>
            <a:chExt cx="4951562" cy="38027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E76979-DF25-784E-AED0-1D0131D52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849"/>
            <a:stretch/>
          </p:blipFill>
          <p:spPr>
            <a:xfrm>
              <a:off x="2096219" y="2052401"/>
              <a:ext cx="4951562" cy="209759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557A84-B99C-D644-9385-13ED648F9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679"/>
            <a:stretch/>
          </p:blipFill>
          <p:spPr>
            <a:xfrm>
              <a:off x="2682815" y="3757553"/>
              <a:ext cx="3778370" cy="2097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559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mith Lecture Notes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 Lecture Notes" id="{46169177-CDC7-AC47-86B1-F3BCE136FEF8}" vid="{7BAB2AA1-C785-C741-AEF1-9BD477DBA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26418</TotalTime>
  <Words>708</Words>
  <Application>Microsoft Macintosh PowerPoint</Application>
  <PresentationFormat>On-screen Show (4:3)</PresentationFormat>
  <Paragraphs>97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Courier</vt:lpstr>
      <vt:lpstr>Lucida Grande</vt:lpstr>
      <vt:lpstr>Mangal</vt:lpstr>
      <vt:lpstr>Wingdings</vt:lpstr>
      <vt:lpstr>Smith Lecture Notes</vt:lpstr>
      <vt:lpstr>Week 6 – Wednesday: Building a Web Page (and a tiny bit of git)</vt:lpstr>
      <vt:lpstr>Quick digression</vt:lpstr>
      <vt:lpstr>Client and server</vt:lpstr>
      <vt:lpstr>Client and server</vt:lpstr>
      <vt:lpstr>The web programming trifecta</vt:lpstr>
      <vt:lpstr>HyperText Markup Language (HTML)</vt:lpstr>
      <vt:lpstr>HyperText Markup Language (HTML)</vt:lpstr>
      <vt:lpstr>Common tags</vt:lpstr>
      <vt:lpstr>Our first web page</vt:lpstr>
      <vt:lpstr>Something to notice…</vt:lpstr>
      <vt:lpstr>Client and server</vt:lpstr>
      <vt:lpstr>GitHub to the rescue!</vt:lpstr>
      <vt:lpstr>This isn’t really how git is meant to work…</vt:lpstr>
      <vt:lpstr>Our first web page</vt:lpstr>
      <vt:lpstr>Cascading Style Sheets (CSS)</vt:lpstr>
      <vt:lpstr>Cascading Style Sheets (CSS)</vt:lpstr>
      <vt:lpstr>What can in-browser JS do?</vt:lpstr>
      <vt:lpstr>What else can in-browser JS do?</vt:lpstr>
      <vt:lpstr>What can’t in-browser JS do?</vt:lpstr>
      <vt:lpstr>What else can’t in-browser JS do?</vt:lpstr>
      <vt:lpstr>This week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– Monday: Introduction to Computer Science</dc:title>
  <dc:creator>R. Jordan Crouser</dc:creator>
  <cp:lastModifiedBy>Microsoft Office User</cp:lastModifiedBy>
  <cp:revision>366</cp:revision>
  <cp:lastPrinted>2018-07-25T12:50:02Z</cp:lastPrinted>
  <dcterms:created xsi:type="dcterms:W3CDTF">2018-06-21T16:17:33Z</dcterms:created>
  <dcterms:modified xsi:type="dcterms:W3CDTF">2018-08-01T11:01:48Z</dcterms:modified>
</cp:coreProperties>
</file>